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8229600" cx="14630400"/>
  <p:notesSz cx="8229600" cy="146304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Bricolage Grotesque ExtraBold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gqnojoWQYHCxUUEnGLTwZggyf5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BricolageGrotesqueExtraBold-bold.fntdata"/><Relationship Id="rId14" Type="http://schemas.openxmlformats.org/officeDocument/2006/relationships/font" Target="fonts/Montserrat-boldItalic.fntdata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371850" y="1097275"/>
            <a:ext cx="5486650" cy="54864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822950" y="6949425"/>
            <a:ext cx="6583675" cy="65836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" name="Google Shape;30;p1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3" name="Google Shape;43;p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6" name="Google Shape;86;p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" name="Google Shape;96;p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4" name="Google Shape;104;p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8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D5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0E3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loom.com/share/950e7158e15549f4b5a9189c5497a33b" TargetMode="External"/><Relationship Id="rId4" Type="http://schemas.openxmlformats.org/officeDocument/2006/relationships/hyperlink" Target="https://github.com/michellzambranohereira/PLN/tree/main/TP%20Final%20Integrador" TargetMode="External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3" name="Google Shape;3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76072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1"/>
          <p:cNvSpPr/>
          <p:nvPr/>
        </p:nvSpPr>
        <p:spPr>
          <a:xfrm>
            <a:off x="6280190" y="2427327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4450"/>
              <a:buFont typeface="Bricolage Grotesque ExtraBold"/>
              <a:buNone/>
            </a:pPr>
            <a:r>
              <a:rPr b="1" lang="en-US" sz="4450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RAG-Analyzer: Chatbot Harry Potter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1"/>
          <p:cNvSpPr/>
          <p:nvPr/>
        </p:nvSpPr>
        <p:spPr>
          <a:xfrm>
            <a:off x="6280190" y="4893826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Proyecto Integrador Final | Análisis de Reseñas de Harry Potter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1"/>
          <p:cNvSpPr/>
          <p:nvPr/>
        </p:nvSpPr>
        <p:spPr>
          <a:xfrm>
            <a:off x="6280190" y="5511879"/>
            <a:ext cx="7556421" cy="2902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400"/>
              <a:buFont typeface="Montserrat"/>
              <a:buNone/>
            </a:pPr>
            <a:r>
              <a:rPr lang="en-US" sz="14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Materia: PT</a:t>
            </a:r>
            <a:r>
              <a:rPr lang="en-US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écnicas de P</a:t>
            </a:r>
            <a:r>
              <a:rPr lang="en-US" sz="14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rocesamiento del Habla |  IFTS 24 (2025)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1"/>
          <p:cNvSpPr/>
          <p:nvPr/>
        </p:nvSpPr>
        <p:spPr>
          <a:xfrm>
            <a:off x="6280190" y="6057303"/>
            <a:ext cx="3402330" cy="4252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528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2650"/>
              <a:buFont typeface="Bricolage Grotesque ExtraBold"/>
              <a:buNone/>
            </a:pPr>
            <a:r>
              <a:rPr b="1" lang="en-US" sz="2650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Equipo del Proyecto</a:t>
            </a:r>
            <a:endParaRPr sz="26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1"/>
          <p:cNvSpPr/>
          <p:nvPr/>
        </p:nvSpPr>
        <p:spPr>
          <a:xfrm>
            <a:off x="6280189" y="6724313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Michelle Zambrano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1"/>
          <p:cNvSpPr/>
          <p:nvPr/>
        </p:nvSpPr>
        <p:spPr>
          <a:xfrm>
            <a:off x="6280190" y="7063903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Florencia Lombardi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1"/>
          <p:cNvSpPr/>
          <p:nvPr/>
        </p:nvSpPr>
        <p:spPr>
          <a:xfrm>
            <a:off x="6280190" y="7444045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Char char="•"/>
            </a:pPr>
            <a:r>
              <a:rPr lang="en-US" sz="17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Stefania Jimenez</a:t>
            </a:r>
            <a:endParaRPr sz="17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6" name="Google Shape;4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69680" y="0"/>
            <a:ext cx="5760720" cy="8231506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2"/>
          <p:cNvSpPr/>
          <p:nvPr/>
        </p:nvSpPr>
        <p:spPr>
          <a:xfrm>
            <a:off x="722114" y="567333"/>
            <a:ext cx="7699772" cy="12894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4050"/>
              <a:buFont typeface="Bricolage Grotesque ExtraBold"/>
              <a:buNone/>
            </a:pPr>
            <a:r>
              <a:rPr b="1" lang="en-US" sz="4050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Introducción del proyecto:</a:t>
            </a:r>
            <a:endParaRPr sz="4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619900" y="1350853"/>
            <a:ext cx="7699800" cy="14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Trabajar con un corpus de 100 reseñas de películas puede resultar complejo al momento de buscar información específica.</a:t>
            </a:r>
            <a:b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Este proyecto aborda ese desafío mediante la creación de un sistema RAG (Retrieval-Augmented Generation) que permite consultar el contenido de las reseñas de manera eficiente y contextualizada.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120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t/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preencoded.png" id="49" name="Google Shape;49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2114" y="3058358"/>
            <a:ext cx="1031558" cy="123789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"/>
          <p:cNvSpPr/>
          <p:nvPr/>
        </p:nvSpPr>
        <p:spPr>
          <a:xfrm>
            <a:off x="1959888" y="3264575"/>
            <a:ext cx="2578894" cy="3223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b="1" lang="en-US" sz="20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Corpus de Reseñas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1959888" y="3710583"/>
            <a:ext cx="6461998" cy="33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9375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Colección de reseñas reales sobre las películas de Harry Potter.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52" name="Google Shape;52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2114" y="4296251"/>
            <a:ext cx="1031558" cy="1237893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"/>
          <p:cNvSpPr/>
          <p:nvPr/>
        </p:nvSpPr>
        <p:spPr>
          <a:xfrm>
            <a:off x="1959888" y="4333393"/>
            <a:ext cx="31860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b="1" lang="en-US" sz="20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Vector Store (ChromaDB)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1959888" y="4820699"/>
            <a:ext cx="64620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Almacenamiento de embeddings que permite la búsqueda semántica eficiente.</a:t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120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t/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preencoded.png" id="55" name="Google Shape;55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2114" y="5534144"/>
            <a:ext cx="1031558" cy="1237893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2"/>
          <p:cNvSpPr/>
          <p:nvPr/>
        </p:nvSpPr>
        <p:spPr>
          <a:xfrm>
            <a:off x="1959888" y="5740360"/>
            <a:ext cx="2578894" cy="32230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b="1" lang="en-US" sz="20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LLM (Flan-T5)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1959900" y="6186380"/>
            <a:ext cx="6462000" cy="5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Modelo encargado de generar respuestas basadas en los textos recuperados.</a:t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59375"/>
              </a:lnSpc>
              <a:spcBef>
                <a:spcPts val="120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t/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460025" y="6861427"/>
            <a:ext cx="8523600" cy="13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La solución implementa un sistema RAG de punta a punta: combina recuperación semántica con generación de lenguaje para responder preguntas sobre el corpus.</a:t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Además, incluye una interfaz web en Streamlit para facilitar la interacción con el usuario.</a:t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3"/>
          <p:cNvSpPr/>
          <p:nvPr/>
        </p:nvSpPr>
        <p:spPr>
          <a:xfrm>
            <a:off x="396835" y="311825"/>
            <a:ext cx="5129570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2200"/>
              <a:buFont typeface="Bricolage Grotesque ExtraBold"/>
              <a:buNone/>
            </a:pPr>
            <a:r>
              <a:rPr b="1" lang="en-US" sz="2200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Implementación y Stack Tecnológico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3"/>
          <p:cNvSpPr/>
          <p:nvPr/>
        </p:nvSpPr>
        <p:spPr>
          <a:xfrm>
            <a:off x="396825" y="892977"/>
            <a:ext cx="4536600" cy="1481700"/>
          </a:xfrm>
          <a:prstGeom prst="roundRect">
            <a:avLst>
              <a:gd fmla="val 4304" name="adj"/>
            </a:avLst>
          </a:prstGeom>
          <a:solidFill>
            <a:srgbClr val="282D5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510158" y="1188388"/>
            <a:ext cx="14175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b="1" lang="en-US" sz="20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Python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510308" y="1714125"/>
            <a:ext cx="43098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Lenguaje principal de desarrollo.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3"/>
          <p:cNvSpPr/>
          <p:nvPr/>
        </p:nvSpPr>
        <p:spPr>
          <a:xfrm>
            <a:off x="5046825" y="892977"/>
            <a:ext cx="4536600" cy="1481700"/>
          </a:xfrm>
          <a:prstGeom prst="roundRect">
            <a:avLst>
              <a:gd fmla="val 4304" name="adj"/>
            </a:avLst>
          </a:prstGeom>
          <a:solidFill>
            <a:srgbClr val="282D5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3"/>
          <p:cNvSpPr/>
          <p:nvPr/>
        </p:nvSpPr>
        <p:spPr>
          <a:xfrm>
            <a:off x="5153744" y="1110688"/>
            <a:ext cx="14175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b="1" lang="en-US" sz="20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LangChain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3"/>
          <p:cNvSpPr/>
          <p:nvPr/>
        </p:nvSpPr>
        <p:spPr>
          <a:xfrm>
            <a:off x="5090201" y="1592075"/>
            <a:ext cx="46065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Orquestación del pipeline RAG y manejo de componentes (retriever, chain, embeddings).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3"/>
          <p:cNvSpPr/>
          <p:nvPr/>
        </p:nvSpPr>
        <p:spPr>
          <a:xfrm>
            <a:off x="9696800" y="892977"/>
            <a:ext cx="4536600" cy="1481700"/>
          </a:xfrm>
          <a:prstGeom prst="roundRect">
            <a:avLst>
              <a:gd fmla="val 4304" name="adj"/>
            </a:avLst>
          </a:prstGeom>
          <a:solidFill>
            <a:srgbClr val="282D5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3"/>
          <p:cNvSpPr/>
          <p:nvPr/>
        </p:nvSpPr>
        <p:spPr>
          <a:xfrm>
            <a:off x="9797350" y="1071848"/>
            <a:ext cx="1417500" cy="2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b="1" lang="en-US" sz="20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ChromaDB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3"/>
          <p:cNvSpPr/>
          <p:nvPr/>
        </p:nvSpPr>
        <p:spPr>
          <a:xfrm>
            <a:off x="9853480" y="1543100"/>
            <a:ext cx="43098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Base de datos vectorial para realizar búsquedas semánticas eficientes.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396822" y="2658446"/>
            <a:ext cx="6861600" cy="1106700"/>
          </a:xfrm>
          <a:prstGeom prst="roundRect">
            <a:avLst>
              <a:gd fmla="val 4304" name="adj"/>
            </a:avLst>
          </a:prstGeom>
          <a:solidFill>
            <a:srgbClr val="282D5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510143" y="2799063"/>
            <a:ext cx="30078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b="1" lang="en-US" sz="20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Flan-T5 + MiniLM-L6-v2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7371805" y="2658446"/>
            <a:ext cx="6861600" cy="1106700"/>
          </a:xfrm>
          <a:prstGeom prst="roundRect">
            <a:avLst>
              <a:gd fmla="val 4304" name="adj"/>
            </a:avLst>
          </a:prstGeom>
          <a:solidFill>
            <a:srgbClr val="282D5E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7485049" y="2799075"/>
            <a:ext cx="2325000" cy="1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67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Bricolage Grotesque ExtraBold"/>
              <a:buNone/>
            </a:pPr>
            <a:r>
              <a:rPr b="1" lang="en-US" sz="20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Streamlit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7485052" y="3121041"/>
            <a:ext cx="66351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Framework para construir la interfaz web del chatbot.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240096" y="4141365"/>
            <a:ext cx="3277800" cy="12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2500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2000"/>
              <a:buFont typeface="Bricolage Grotesque ExtraBold"/>
              <a:buNone/>
            </a:pPr>
            <a:r>
              <a:rPr b="1" lang="en-US" sz="2000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Detalle de Componentes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240100" y="4587150"/>
            <a:ext cx="13561200" cy="12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RAG:</a:t>
            </a: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3429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Combina los textos recuperados del corpus con el modelo de lenguaje para generar respuestas basadas en las reseñas.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3429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Permite responder preguntas basadas en las 100 reseñas reales del corpus.</a:t>
            </a:r>
            <a:endParaRPr sz="9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240100" y="5732550"/>
            <a:ext cx="12973200" cy="9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Embeddings: </a:t>
            </a:r>
            <a:endParaRPr b="1"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3429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Utiliza Sentence-Transformers MiniLM-L6-v2, un modelo rápido y liviano.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3429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Garantiza una recuperación de contexto precisa aun con poco poder de cómputo.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240100" y="6660375"/>
            <a:ext cx="11644200" cy="1596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Streamlit</a:t>
            </a:r>
            <a:r>
              <a:rPr b="1"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Permite interacción directa con el sistema RAG mediante: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3429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Campo de texto para realizar consultas.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3429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Botón de ejecución.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3429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Indicadores visuales (spinner).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3429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Visualización clara de respuestas.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34290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800"/>
              <a:buFont typeface="Montserrat"/>
              <a:buChar char="•"/>
            </a:pPr>
            <a:r>
              <a:rPr lang="en-US" sz="18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Expansores para mostrar el contenido y metadatos de las fuentes.</a:t>
            </a:r>
            <a:endParaRPr sz="18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3" name="Google Shape;83;p3"/>
          <p:cNvSpPr/>
          <p:nvPr/>
        </p:nvSpPr>
        <p:spPr>
          <a:xfrm>
            <a:off x="510225" y="3161940"/>
            <a:ext cx="66348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2000"/>
              <a:buFont typeface="Montserrat"/>
              <a:buNone/>
            </a:pPr>
            <a:r>
              <a:rPr lang="en-US" sz="20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LLM para generación + embeddings para la búsqueda semántica.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/>
          <p:nvPr/>
        </p:nvSpPr>
        <p:spPr>
          <a:xfrm>
            <a:off x="722233" y="567452"/>
            <a:ext cx="7426881" cy="6448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691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4050"/>
              <a:buFont typeface="Bricolage Grotesque ExtraBold"/>
              <a:buNone/>
            </a:pPr>
            <a:r>
              <a:rPr b="1" lang="en-US" sz="4050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Interfaz Web y Demostración</a:t>
            </a:r>
            <a:endParaRPr sz="40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4"/>
          <p:cNvSpPr/>
          <p:nvPr/>
        </p:nvSpPr>
        <p:spPr>
          <a:xfrm>
            <a:off x="402758" y="1752740"/>
            <a:ext cx="131859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La aplicación web desarrollada con Streamlit permite interactuar de manera simple y directa con el chatbot RAG.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4"/>
          <p:cNvSpPr/>
          <p:nvPr/>
        </p:nvSpPr>
        <p:spPr>
          <a:xfrm>
            <a:off x="456025" y="2875250"/>
            <a:ext cx="7959300" cy="31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El usuario ingresa una consulta en lenguaje natural y el sistema: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Genera una respuesta basada en las reseñas del corpus, combinando recuperación + generación.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Muestra las fuentes utilizadas, permitiendo expandir cada una para ver la reseña original.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Incluye indicadores visuales (spinner) para mostrar cuando el sistema está procesando una consulta.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t/>
            </a:r>
            <a:endParaRPr sz="16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preencoded.png" id="92" name="Google Shape;9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43380" y="2419350"/>
            <a:ext cx="4972288" cy="497228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4"/>
          <p:cNvSpPr/>
          <p:nvPr/>
        </p:nvSpPr>
        <p:spPr>
          <a:xfrm>
            <a:off x="722233" y="7855982"/>
            <a:ext cx="13185934" cy="33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Esta funcionalidad dual proporciona transparencia y confianza en las respuestas del chatbot.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9" name="Google Shape;9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36900" y="0"/>
            <a:ext cx="54935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5"/>
          <p:cNvSpPr/>
          <p:nvPr/>
        </p:nvSpPr>
        <p:spPr>
          <a:xfrm>
            <a:off x="512650" y="526000"/>
            <a:ext cx="3947100" cy="10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4450"/>
              <a:buFont typeface="Bricolage Grotesque ExtraBold"/>
              <a:buNone/>
            </a:pPr>
            <a:r>
              <a:rPr b="1" lang="en-US" sz="4450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Conclusión:</a:t>
            </a:r>
            <a:endParaRPr sz="44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5"/>
          <p:cNvSpPr/>
          <p:nvPr/>
        </p:nvSpPr>
        <p:spPr>
          <a:xfrm>
            <a:off x="178925" y="1316225"/>
            <a:ext cx="9277500" cy="62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El proyecto demuestra la implementación práctica de un sistema RAG básico, capaz de recuperar información desde un corpus de reseñas y generar respuestas contextualizadas mediante un modelo LLM.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A pesar de las limitaciones técnicas encontradas —modelos pesados, restricciones de entornos, cambios de versiones, incompatibilidades y falta de GPU— se logró construir una herramienta funcional que: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Integra técnicas modernas de PLN (embeddings, chunking y recuperación semántica).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Utiliza un LLM local (Flan-T5) para generar respuestas basadas en documentos reales.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Presenta una interfaz web clara en Streamlit, mostrando respuestas y las fuentes consultadas.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00"/>
              <a:buFont typeface="Montserrat"/>
              <a:buChar char="●"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Permite consultas en lenguaje natural sobre el corpus de reseñas.</a:t>
            </a:r>
            <a:endParaRPr sz="170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Este trabajo constituye una base sólida para futuros desarrollos, como mejorar la calidad de las respuestas, optimizar la recuperación, usar modelos más potentes o integrar un pipeline completo de despliegue en la nube.</a:t>
            </a:r>
            <a:endParaRPr sz="12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750"/>
              <a:buFont typeface="Montserrat"/>
              <a:buNone/>
            </a:pPr>
            <a:r>
              <a:t/>
            </a:r>
            <a:endParaRPr sz="1750">
              <a:solidFill>
                <a:srgbClr val="E5DCE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"/>
          <p:cNvSpPr/>
          <p:nvPr/>
        </p:nvSpPr>
        <p:spPr>
          <a:xfrm>
            <a:off x="515422" y="404932"/>
            <a:ext cx="3768328" cy="46029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315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2850"/>
              <a:buFont typeface="Bricolage Grotesque ExtraBold"/>
              <a:buNone/>
            </a:pPr>
            <a:r>
              <a:rPr b="1" lang="en-US" sz="2850">
                <a:solidFill>
                  <a:srgbClr val="EEAEF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Recursos y Contacto</a:t>
            </a:r>
            <a:endParaRPr sz="28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6"/>
          <p:cNvSpPr/>
          <p:nvPr/>
        </p:nvSpPr>
        <p:spPr>
          <a:xfrm>
            <a:off x="515422" y="1159788"/>
            <a:ext cx="13599557" cy="235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rPr lang="en-US" sz="160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Queremos compartir nuestro trabajo y los resultados obtenidos. Explora el código, la documentación y la demostración funcional</a:t>
            </a:r>
            <a:r>
              <a:rPr lang="en-US" sz="11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6"/>
          <p:cNvSpPr/>
          <p:nvPr/>
        </p:nvSpPr>
        <p:spPr>
          <a:xfrm>
            <a:off x="515425" y="1726650"/>
            <a:ext cx="6620100" cy="1541700"/>
          </a:xfrm>
          <a:prstGeom prst="roundRect">
            <a:avLst>
              <a:gd fmla="val 4745" name="adj"/>
            </a:avLst>
          </a:prstGeom>
          <a:solidFill>
            <a:srgbClr val="090E3F"/>
          </a:solidFill>
          <a:ln cap="flat" cmpd="sng" w="15225">
            <a:solidFill>
              <a:srgbClr val="4146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6"/>
          <p:cNvSpPr/>
          <p:nvPr/>
        </p:nvSpPr>
        <p:spPr>
          <a:xfrm>
            <a:off x="500182" y="1726644"/>
            <a:ext cx="60960" cy="1541740"/>
          </a:xfrm>
          <a:prstGeom prst="roundRect">
            <a:avLst>
              <a:gd fmla="val 101476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6"/>
          <p:cNvSpPr/>
          <p:nvPr/>
        </p:nvSpPr>
        <p:spPr>
          <a:xfrm>
            <a:off x="723650" y="1889192"/>
            <a:ext cx="1840800" cy="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Bricolage Grotesque ExtraBold"/>
              <a:buNone/>
            </a:pPr>
            <a:r>
              <a:rPr b="1" lang="en-US" sz="16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Video Demostración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6"/>
          <p:cNvSpPr/>
          <p:nvPr/>
        </p:nvSpPr>
        <p:spPr>
          <a:xfrm>
            <a:off x="723650" y="2460887"/>
            <a:ext cx="6249300" cy="4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Montserrat"/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6"/>
          <p:cNvSpPr/>
          <p:nvPr/>
        </p:nvSpPr>
        <p:spPr>
          <a:xfrm>
            <a:off x="700825" y="2682940"/>
            <a:ext cx="62493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1600"/>
              <a:buFont typeface="Montserrat"/>
              <a:buNone/>
            </a:pPr>
            <a:r>
              <a:rPr lang="en-US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Ver Video Demo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6"/>
          <p:cNvSpPr/>
          <p:nvPr/>
        </p:nvSpPr>
        <p:spPr>
          <a:xfrm>
            <a:off x="538275" y="3933725"/>
            <a:ext cx="6620100" cy="1541700"/>
          </a:xfrm>
          <a:prstGeom prst="roundRect">
            <a:avLst>
              <a:gd fmla="val 4745" name="adj"/>
            </a:avLst>
          </a:prstGeom>
          <a:solidFill>
            <a:srgbClr val="090E3F"/>
          </a:solidFill>
          <a:ln cap="flat" cmpd="sng" w="15225">
            <a:solidFill>
              <a:srgbClr val="41467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6"/>
          <p:cNvSpPr/>
          <p:nvPr/>
        </p:nvSpPr>
        <p:spPr>
          <a:xfrm>
            <a:off x="500182" y="3933588"/>
            <a:ext cx="60900" cy="1541700"/>
          </a:xfrm>
          <a:prstGeom prst="roundRect">
            <a:avLst>
              <a:gd fmla="val 101476" name="adj"/>
            </a:avLst>
          </a:prstGeom>
          <a:solidFill>
            <a:srgbClr val="EEAEF6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6"/>
          <p:cNvSpPr/>
          <p:nvPr/>
        </p:nvSpPr>
        <p:spPr>
          <a:xfrm>
            <a:off x="725287" y="3997660"/>
            <a:ext cx="1840800" cy="2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2500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600"/>
              <a:buFont typeface="Bricolage Grotesque ExtraBold"/>
              <a:buNone/>
            </a:pPr>
            <a:r>
              <a:rPr b="1" lang="en-US" sz="1600">
                <a:solidFill>
                  <a:srgbClr val="E5DCE6"/>
                </a:solidFill>
                <a:latin typeface="Bricolage Grotesque ExtraBold"/>
                <a:ea typeface="Bricolage Grotesque ExtraBold"/>
                <a:cs typeface="Bricolage Grotesque ExtraBold"/>
                <a:sym typeface="Bricolage Grotesque ExtraBold"/>
              </a:rPr>
              <a:t>Repositorio GitHub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6"/>
          <p:cNvSpPr/>
          <p:nvPr/>
        </p:nvSpPr>
        <p:spPr>
          <a:xfrm>
            <a:off x="723662" y="4736148"/>
            <a:ext cx="6249300" cy="2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5625"/>
              </a:lnSpc>
              <a:spcBef>
                <a:spcPts val="0"/>
              </a:spcBef>
              <a:spcAft>
                <a:spcPts val="0"/>
              </a:spcAft>
              <a:buClr>
                <a:srgbClr val="EEAEF6"/>
              </a:buClr>
              <a:buSzPts val="1600"/>
              <a:buFont typeface="Montserrat"/>
              <a:buNone/>
            </a:pPr>
            <a:r>
              <a:rPr lang="en-US" sz="16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Ir al GitHub del Proyecto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18" name="Google Shape;118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57387" y="1484828"/>
            <a:ext cx="6620113" cy="6620113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6"/>
          <p:cNvSpPr/>
          <p:nvPr/>
        </p:nvSpPr>
        <p:spPr>
          <a:xfrm>
            <a:off x="515422" y="8677989"/>
            <a:ext cx="13599557" cy="235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E5DCE6"/>
              </a:buClr>
              <a:buSzPts val="1150"/>
              <a:buFont typeface="Montserrat"/>
              <a:buNone/>
            </a:pPr>
            <a:r>
              <a:rPr lang="en-US" sz="11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¡Gracias por su atención! Estamos disponibles para preguntas y comentarios.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6"/>
          <p:cNvSpPr/>
          <p:nvPr/>
        </p:nvSpPr>
        <p:spPr>
          <a:xfrm>
            <a:off x="515422" y="9079230"/>
            <a:ext cx="13599557" cy="235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869"/>
              </a:lnSpc>
              <a:spcBef>
                <a:spcPts val="0"/>
              </a:spcBef>
              <a:spcAft>
                <a:spcPts val="0"/>
              </a:spcAft>
              <a:buClr>
                <a:srgbClr val="091158"/>
              </a:buClr>
              <a:buSzPts val="1150"/>
              <a:buFont typeface="Montserrat"/>
              <a:buNone/>
            </a:pPr>
            <a:r>
              <a:rPr lang="en-US" sz="1150">
                <a:solidFill>
                  <a:srgbClr val="091158"/>
                </a:solidFill>
                <a:latin typeface="Montserrat"/>
                <a:ea typeface="Montserrat"/>
                <a:cs typeface="Montserrat"/>
                <a:sym typeface="Montserrat"/>
              </a:rPr>
              <a:t>Contacto:</a:t>
            </a:r>
            <a:r>
              <a:rPr lang="en-US" sz="1150">
                <a:solidFill>
                  <a:srgbClr val="E5DCE6"/>
                </a:solidFill>
                <a:latin typeface="Montserrat"/>
                <a:ea typeface="Montserrat"/>
                <a:cs typeface="Montserrat"/>
                <a:sym typeface="Montserrat"/>
              </a:rPr>
              <a:t> equipo.raganalyzer@ifts24.edu.ar</a:t>
            </a:r>
            <a:endParaRPr sz="115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2025-11-19T17:26:45Z</dcterms:created>
  <dc:creator>Usuario</dc:creator>
</cp:coreProperties>
</file>